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49CE45F-6EFF-4F68-ACEC-A8F88816F869}" type="datetimeFigureOut">
              <a:rPr lang="en-US" smtClean="0"/>
              <a:t>12/2/2014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164F712-963F-4222-90EB-0B5E3AB5ABF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9CE45F-6EFF-4F68-ACEC-A8F88816F869}"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4F712-963F-4222-90EB-0B5E3AB5AB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9CE45F-6EFF-4F68-ACEC-A8F88816F869}"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4F712-963F-4222-90EB-0B5E3AB5AB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49CE45F-6EFF-4F68-ACEC-A8F88816F869}" type="datetimeFigureOut">
              <a:rPr lang="en-US" smtClean="0"/>
              <a:t>12/2/2014</a:t>
            </a:fld>
            <a:endParaRPr lang="en-US"/>
          </a:p>
        </p:txBody>
      </p:sp>
      <p:sp>
        <p:nvSpPr>
          <p:cNvPr id="9" name="Slide Number Placeholder 8"/>
          <p:cNvSpPr>
            <a:spLocks noGrp="1"/>
          </p:cNvSpPr>
          <p:nvPr>
            <p:ph type="sldNum" sz="quarter" idx="15"/>
          </p:nvPr>
        </p:nvSpPr>
        <p:spPr/>
        <p:txBody>
          <a:bodyPr rtlCol="0"/>
          <a:lstStyle/>
          <a:p>
            <a:fld id="{5164F712-963F-4222-90EB-0B5E3AB5ABF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49CE45F-6EFF-4F68-ACEC-A8F88816F869}" type="datetimeFigureOut">
              <a:rPr lang="en-US" smtClean="0"/>
              <a:t>12/2/2014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164F712-963F-4222-90EB-0B5E3AB5AB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49CE45F-6EFF-4F68-ACEC-A8F88816F869}"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4F712-963F-4222-90EB-0B5E3AB5ABF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49CE45F-6EFF-4F68-ACEC-A8F88816F869}"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4F712-963F-4222-90EB-0B5E3AB5ABF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49CE45F-6EFF-4F68-ACEC-A8F88816F869}" type="datetimeFigureOut">
              <a:rPr lang="en-US" smtClean="0"/>
              <a:t>12/2/2014</a:t>
            </a:fld>
            <a:endParaRPr lang="en-US"/>
          </a:p>
        </p:txBody>
      </p:sp>
      <p:sp>
        <p:nvSpPr>
          <p:cNvPr id="7" name="Slide Number Placeholder 6"/>
          <p:cNvSpPr>
            <a:spLocks noGrp="1"/>
          </p:cNvSpPr>
          <p:nvPr>
            <p:ph type="sldNum" sz="quarter" idx="11"/>
          </p:nvPr>
        </p:nvSpPr>
        <p:spPr/>
        <p:txBody>
          <a:bodyPr rtlCol="0"/>
          <a:lstStyle/>
          <a:p>
            <a:fld id="{5164F712-963F-4222-90EB-0B5E3AB5ABF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CE45F-6EFF-4F68-ACEC-A8F88816F869}"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4F712-963F-4222-90EB-0B5E3AB5AB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49CE45F-6EFF-4F68-ACEC-A8F88816F869}" type="datetimeFigureOut">
              <a:rPr lang="en-US" smtClean="0"/>
              <a:t>12/2/2014</a:t>
            </a:fld>
            <a:endParaRPr lang="en-US"/>
          </a:p>
        </p:txBody>
      </p:sp>
      <p:sp>
        <p:nvSpPr>
          <p:cNvPr id="22" name="Slide Number Placeholder 21"/>
          <p:cNvSpPr>
            <a:spLocks noGrp="1"/>
          </p:cNvSpPr>
          <p:nvPr>
            <p:ph type="sldNum" sz="quarter" idx="15"/>
          </p:nvPr>
        </p:nvSpPr>
        <p:spPr/>
        <p:txBody>
          <a:bodyPr rtlCol="0"/>
          <a:lstStyle/>
          <a:p>
            <a:fld id="{5164F712-963F-4222-90EB-0B5E3AB5ABF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49CE45F-6EFF-4F68-ACEC-A8F88816F869}" type="datetimeFigureOut">
              <a:rPr lang="en-US" smtClean="0"/>
              <a:t>12/2/2014</a:t>
            </a:fld>
            <a:endParaRPr lang="en-US"/>
          </a:p>
        </p:txBody>
      </p:sp>
      <p:sp>
        <p:nvSpPr>
          <p:cNvPr id="18" name="Slide Number Placeholder 17"/>
          <p:cNvSpPr>
            <a:spLocks noGrp="1"/>
          </p:cNvSpPr>
          <p:nvPr>
            <p:ph type="sldNum" sz="quarter" idx="11"/>
          </p:nvPr>
        </p:nvSpPr>
        <p:spPr/>
        <p:txBody>
          <a:bodyPr rtlCol="0"/>
          <a:lstStyle/>
          <a:p>
            <a:fld id="{5164F712-963F-4222-90EB-0B5E3AB5ABF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49CE45F-6EFF-4F68-ACEC-A8F88816F869}" type="datetimeFigureOut">
              <a:rPr lang="en-US" smtClean="0"/>
              <a:t>12/2/2014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64F712-963F-4222-90EB-0B5E3AB5AB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Writing Strong Paragraphs</a:t>
            </a:r>
            <a:br>
              <a:rPr lang="en-US" dirty="0" smtClean="0"/>
            </a:br>
            <a:r>
              <a:rPr lang="en-US" dirty="0" smtClean="0"/>
              <a:t>Parts 1 &amp; 2</a:t>
            </a:r>
            <a:endParaRPr lang="en-US" dirty="0"/>
          </a:p>
        </p:txBody>
      </p:sp>
      <p:sp>
        <p:nvSpPr>
          <p:cNvPr id="3" name="Subtitle 2"/>
          <p:cNvSpPr>
            <a:spLocks noGrp="1"/>
          </p:cNvSpPr>
          <p:nvPr>
            <p:ph type="subTitle" idx="1"/>
          </p:nvPr>
        </p:nvSpPr>
        <p:spPr/>
        <p:txBody>
          <a:bodyPr/>
          <a:lstStyle/>
          <a:p>
            <a:pPr algn="ctr"/>
            <a:r>
              <a:rPr lang="en-US" dirty="0" smtClean="0"/>
              <a:t>Topic Sentences that Make a Claim</a:t>
            </a:r>
          </a:p>
          <a:p>
            <a:pPr algn="ctr"/>
            <a:r>
              <a:rPr lang="en-US" dirty="0" smtClean="0"/>
              <a:t>How To Use Quotes And How Not To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p:spPr>
        <p:txBody>
          <a:bodyPr>
            <a:normAutofit fontScale="90000"/>
          </a:bodyPr>
          <a:lstStyle/>
          <a:p>
            <a:r>
              <a:rPr lang="en-US" b="1" u="sng" dirty="0" smtClean="0"/>
              <a:t>SOLUTION 3: Put the Quote in the Middle</a:t>
            </a:r>
            <a:endParaRPr lang="en-US" b="1" u="sng" dirty="0"/>
          </a:p>
        </p:txBody>
      </p:sp>
      <p:sp>
        <p:nvSpPr>
          <p:cNvPr id="3" name="Content Placeholder 2"/>
          <p:cNvSpPr>
            <a:spLocks noGrp="1"/>
          </p:cNvSpPr>
          <p:nvPr>
            <p:ph sz="quarter" idx="1"/>
          </p:nvPr>
        </p:nvSpPr>
        <p:spPr>
          <a:xfrm>
            <a:off x="457200" y="990600"/>
            <a:ext cx="7467600" cy="5483352"/>
          </a:xfrm>
        </p:spPr>
        <p:txBody>
          <a:bodyPr numCol="1">
            <a:normAutofit/>
          </a:bodyPr>
          <a:lstStyle/>
          <a:p>
            <a:r>
              <a:rPr lang="en-US" dirty="0" smtClean="0"/>
              <a:t>Integrate part of the quotation into the complete sentence.</a:t>
            </a:r>
          </a:p>
          <a:p>
            <a:r>
              <a:rPr lang="en-US" b="1" dirty="0" smtClean="0"/>
              <a:t>Example 1:</a:t>
            </a:r>
          </a:p>
          <a:p>
            <a:pPr lvl="1"/>
            <a:r>
              <a:rPr lang="en-US" b="1" dirty="0" err="1" smtClean="0">
                <a:solidFill>
                  <a:srgbClr val="0070C0"/>
                </a:solidFill>
              </a:rPr>
              <a:t>Annabeth</a:t>
            </a:r>
            <a:r>
              <a:rPr lang="en-US" b="1" dirty="0" smtClean="0">
                <a:solidFill>
                  <a:srgbClr val="0070C0"/>
                </a:solidFill>
              </a:rPr>
              <a:t>, Camp Half-Blood’s longest camper</a:t>
            </a:r>
            <a:r>
              <a:rPr lang="en-US" b="1" dirty="0" smtClean="0">
                <a:solidFill>
                  <a:srgbClr val="00B050"/>
                </a:solidFill>
              </a:rPr>
              <a:t>, tells Percy how she </a:t>
            </a:r>
            <a:r>
              <a:rPr lang="en-US" b="1" dirty="0" err="1" smtClean="0">
                <a:solidFill>
                  <a:srgbClr val="00B050"/>
                </a:solidFill>
              </a:rPr>
              <a:t>know’s</a:t>
            </a:r>
            <a:r>
              <a:rPr lang="en-US" b="1" dirty="0" smtClean="0">
                <a:solidFill>
                  <a:srgbClr val="00B050"/>
                </a:solidFill>
              </a:rPr>
              <a:t> he is like all the other Half-Bloods:</a:t>
            </a:r>
            <a:r>
              <a:rPr lang="en-US" b="1" dirty="0" smtClean="0"/>
              <a:t> “ ‘</a:t>
            </a:r>
            <a:r>
              <a:rPr lang="en-US" sz="2400" i="1" dirty="0" smtClean="0"/>
              <a:t>If you weren’t like us, you couldn’t have survived the Minotaur, much less the ambrosia and nectar.’ ”</a:t>
            </a:r>
          </a:p>
          <a:p>
            <a:r>
              <a:rPr lang="en-US" b="1" i="1" dirty="0" smtClean="0"/>
              <a:t>Example 2:</a:t>
            </a:r>
          </a:p>
          <a:p>
            <a:pPr lvl="1" algn="just"/>
            <a:r>
              <a:rPr lang="en-US" b="1" i="1" dirty="0" smtClean="0">
                <a:solidFill>
                  <a:srgbClr val="0070C0"/>
                </a:solidFill>
              </a:rPr>
              <a:t>Joseph </a:t>
            </a:r>
            <a:r>
              <a:rPr lang="en-US" b="1" i="1" dirty="0" err="1" smtClean="0">
                <a:solidFill>
                  <a:srgbClr val="0070C0"/>
                </a:solidFill>
              </a:rPr>
              <a:t>Cambell</a:t>
            </a:r>
            <a:r>
              <a:rPr lang="en-US" b="1" i="1" dirty="0" smtClean="0">
                <a:solidFill>
                  <a:srgbClr val="0070C0"/>
                </a:solidFill>
              </a:rPr>
              <a:t> explains</a:t>
            </a:r>
            <a:r>
              <a:rPr lang="en-US" b="1" i="1" dirty="0" smtClean="0"/>
              <a:t> </a:t>
            </a:r>
            <a:r>
              <a:rPr lang="en-US" b="1" i="1" dirty="0" smtClean="0">
                <a:solidFill>
                  <a:srgbClr val="0070C0"/>
                </a:solidFill>
              </a:rPr>
              <a:t>the hero </a:t>
            </a:r>
            <a:r>
              <a:rPr lang="en-US" b="1" i="1" dirty="0" smtClean="0"/>
              <a:t>“enters a world which they have previously never experienced,” </a:t>
            </a:r>
            <a:r>
              <a:rPr lang="en-US" b="1" i="1" dirty="0" smtClean="0">
                <a:solidFill>
                  <a:srgbClr val="00B050"/>
                </a:solidFill>
              </a:rPr>
              <a:t>which for Percy, is Camp Half-Blood.</a:t>
            </a:r>
          </a:p>
          <a:p>
            <a:pPr lvl="1"/>
            <a:endParaRPr lang="en-US" b="1" dirty="0" smtClean="0"/>
          </a:p>
          <a:p>
            <a:pPr lvl="1">
              <a:buNone/>
            </a:pPr>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579438"/>
          </a:xfrm>
        </p:spPr>
        <p:txBody>
          <a:bodyPr/>
          <a:lstStyle/>
          <a:p>
            <a:r>
              <a:rPr lang="en-US" b="1" u="sng" dirty="0" smtClean="0"/>
              <a:t>The Connector Sentence</a:t>
            </a:r>
            <a:endParaRPr lang="en-US" b="1" u="sng" dirty="0"/>
          </a:p>
        </p:txBody>
      </p:sp>
      <p:sp>
        <p:nvSpPr>
          <p:cNvPr id="3" name="Content Placeholder 2"/>
          <p:cNvSpPr>
            <a:spLocks noGrp="1"/>
          </p:cNvSpPr>
          <p:nvPr>
            <p:ph sz="quarter" idx="1"/>
          </p:nvPr>
        </p:nvSpPr>
        <p:spPr>
          <a:xfrm>
            <a:off x="457200" y="914400"/>
            <a:ext cx="7467600" cy="5559552"/>
          </a:xfrm>
        </p:spPr>
        <p:txBody>
          <a:bodyPr/>
          <a:lstStyle/>
          <a:p>
            <a:r>
              <a:rPr lang="en-US" dirty="0" smtClean="0"/>
              <a:t>Write a sentence after using your quote(s) that comments on how the quotes are related</a:t>
            </a:r>
          </a:p>
          <a:p>
            <a:r>
              <a:rPr lang="en-US" dirty="0" smtClean="0"/>
              <a:t>Doing this will help your readers understand why the quote is significant </a:t>
            </a:r>
            <a:r>
              <a:rPr lang="en-US" i="1" dirty="0" smtClean="0"/>
              <a:t>(important)</a:t>
            </a:r>
            <a:r>
              <a:rPr lang="en-US" dirty="0" smtClean="0"/>
              <a:t> </a:t>
            </a:r>
          </a:p>
          <a:p>
            <a:r>
              <a:rPr lang="en-US" b="1" i="1" dirty="0" smtClean="0"/>
              <a:t>Example:</a:t>
            </a:r>
          </a:p>
          <a:p>
            <a:pPr lvl="1"/>
            <a:r>
              <a:rPr lang="en-US" b="1" dirty="0" err="1" smtClean="0">
                <a:solidFill>
                  <a:srgbClr val="0070C0"/>
                </a:solidFill>
              </a:rPr>
              <a:t>Annabeth</a:t>
            </a:r>
            <a:r>
              <a:rPr lang="en-US" b="1" dirty="0" smtClean="0">
                <a:solidFill>
                  <a:srgbClr val="0070C0"/>
                </a:solidFill>
              </a:rPr>
              <a:t>, Camp Half-Blood’s longest camper</a:t>
            </a:r>
            <a:r>
              <a:rPr lang="en-US" b="1" dirty="0" smtClean="0">
                <a:solidFill>
                  <a:srgbClr val="00B050"/>
                </a:solidFill>
              </a:rPr>
              <a:t>, tells Percy how she </a:t>
            </a:r>
            <a:r>
              <a:rPr lang="en-US" b="1" dirty="0" err="1" smtClean="0">
                <a:solidFill>
                  <a:srgbClr val="00B050"/>
                </a:solidFill>
              </a:rPr>
              <a:t>know’s</a:t>
            </a:r>
            <a:r>
              <a:rPr lang="en-US" b="1" dirty="0" smtClean="0">
                <a:solidFill>
                  <a:srgbClr val="00B050"/>
                </a:solidFill>
              </a:rPr>
              <a:t> he is like all the other Half-Bloods:</a:t>
            </a:r>
            <a:r>
              <a:rPr lang="en-US" b="1" dirty="0" smtClean="0"/>
              <a:t> “ ‘</a:t>
            </a:r>
            <a:r>
              <a:rPr lang="en-US" sz="2400" b="1" i="1" dirty="0" smtClean="0"/>
              <a:t>If you weren’t like us, you couldn’t have survived the Minotaur, much less the ambrosia and nectar.’ ” </a:t>
            </a:r>
            <a:r>
              <a:rPr lang="en-US" sz="2400" b="1" i="1" dirty="0" smtClean="0">
                <a:solidFill>
                  <a:srgbClr val="FF0000"/>
                </a:solidFill>
              </a:rPr>
              <a:t>Since ambrosia and nectar are the foods of the gods, Percy’s ability to digest them demonstrates he is part god.</a:t>
            </a:r>
            <a:endParaRPr lang="en-US" b="1" dirty="0" smtClean="0">
              <a:solidFill>
                <a:srgbClr val="FF0000"/>
              </a:solidFill>
            </a:endParaRPr>
          </a:p>
          <a:p>
            <a:pPr lvl="1"/>
            <a:endParaRPr lang="en-US" b="1" i="1" dirty="0" smtClean="0"/>
          </a:p>
          <a:p>
            <a:pPr lvl="1"/>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579438"/>
          </a:xfrm>
        </p:spPr>
        <p:txBody>
          <a:bodyPr/>
          <a:lstStyle/>
          <a:p>
            <a:pPr algn="ctr"/>
            <a:r>
              <a:rPr lang="en-US" b="1" u="sng" dirty="0" smtClean="0"/>
              <a:t>Topic Sentences That Make a Claim</a:t>
            </a:r>
            <a:endParaRPr lang="en-US" b="1" u="sng" dirty="0"/>
          </a:p>
        </p:txBody>
      </p:sp>
      <p:sp>
        <p:nvSpPr>
          <p:cNvPr id="3" name="Content Placeholder 2"/>
          <p:cNvSpPr>
            <a:spLocks noGrp="1"/>
          </p:cNvSpPr>
          <p:nvPr>
            <p:ph sz="quarter" idx="1"/>
          </p:nvPr>
        </p:nvSpPr>
        <p:spPr>
          <a:xfrm>
            <a:off x="457200" y="990600"/>
            <a:ext cx="7467600" cy="5483352"/>
          </a:xfrm>
        </p:spPr>
        <p:txBody>
          <a:bodyPr>
            <a:normAutofit/>
          </a:bodyPr>
          <a:lstStyle/>
          <a:p>
            <a:r>
              <a:rPr lang="en-US" dirty="0" smtClean="0"/>
              <a:t>Your topic sentence is like a mini-thesis for your paragraph because it makes a claim of some sort.</a:t>
            </a:r>
          </a:p>
          <a:p>
            <a:r>
              <a:rPr lang="en-US" dirty="0" smtClean="0"/>
              <a:t>When the topic sentence makes a claim, the paragraph which follows must expand, describe, or prove that claim/argument in some way. </a:t>
            </a:r>
          </a:p>
          <a:p>
            <a:r>
              <a:rPr lang="en-US" dirty="0" smtClean="0"/>
              <a:t>Topic sentences make a point and give reasons or examples to support 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579438"/>
          </a:xfrm>
        </p:spPr>
        <p:txBody>
          <a:bodyPr/>
          <a:lstStyle/>
          <a:p>
            <a:pPr algn="ctr"/>
            <a:r>
              <a:rPr lang="en-US" b="1" u="sng" dirty="0" smtClean="0"/>
              <a:t>Topic Sentences That Make a Claim</a:t>
            </a:r>
            <a:endParaRPr lang="en-US" b="1" u="sng" dirty="0"/>
          </a:p>
        </p:txBody>
      </p:sp>
      <p:sp>
        <p:nvSpPr>
          <p:cNvPr id="3" name="Content Placeholder 2"/>
          <p:cNvSpPr>
            <a:spLocks noGrp="1"/>
          </p:cNvSpPr>
          <p:nvPr>
            <p:ph sz="quarter" idx="1"/>
          </p:nvPr>
        </p:nvSpPr>
        <p:spPr>
          <a:xfrm>
            <a:off x="457200" y="990600"/>
            <a:ext cx="7467600" cy="5483352"/>
          </a:xfrm>
        </p:spPr>
        <p:txBody>
          <a:bodyPr>
            <a:normAutofit/>
          </a:bodyPr>
          <a:lstStyle/>
          <a:p>
            <a:r>
              <a:rPr lang="en-US" b="1" dirty="0" smtClean="0"/>
              <a:t>Examples:</a:t>
            </a:r>
          </a:p>
          <a:p>
            <a:pPr lvl="1"/>
            <a:r>
              <a:rPr lang="en-US" sz="2800" dirty="0" smtClean="0"/>
              <a:t>Dogs make wonderful pets because they help you live longer.</a:t>
            </a:r>
          </a:p>
          <a:p>
            <a:pPr lvl="1"/>
            <a:r>
              <a:rPr lang="en-US" sz="2800" dirty="0" smtClean="0"/>
              <a:t>Cooking requires a number of different skills including math.</a:t>
            </a:r>
          </a:p>
          <a:p>
            <a:pPr lvl="1"/>
            <a:r>
              <a:rPr lang="en-US" sz="2800" dirty="0" smtClean="0"/>
              <a:t>Graduating from high school is important for may different reasons.</a:t>
            </a:r>
          </a:p>
          <a:p>
            <a:pPr lvl="1"/>
            <a:r>
              <a:rPr lang="en-US" sz="2800" dirty="0" smtClean="0"/>
              <a:t>Eight to Ten hours of sleep is necessary for teenagers to function at their best.</a:t>
            </a:r>
          </a:p>
          <a:p>
            <a:pPr lvl="1"/>
            <a:r>
              <a:rPr lang="en-US" sz="2800" dirty="0" smtClean="0"/>
              <a:t>Percy Jackson follows the archetype of a hero described in “The Hero’s Journey.”</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579438"/>
          </a:xfrm>
        </p:spPr>
        <p:txBody>
          <a:bodyPr>
            <a:normAutofit/>
          </a:bodyPr>
          <a:lstStyle/>
          <a:p>
            <a:r>
              <a:rPr lang="en-US" sz="3200" b="1" u="sng" dirty="0" smtClean="0"/>
              <a:t>Problem:</a:t>
            </a:r>
            <a:endParaRPr lang="en-US" sz="3200" b="1" u="sng" dirty="0"/>
          </a:p>
        </p:txBody>
      </p:sp>
      <p:sp>
        <p:nvSpPr>
          <p:cNvPr id="3" name="Content Placeholder 2"/>
          <p:cNvSpPr>
            <a:spLocks noGrp="1"/>
          </p:cNvSpPr>
          <p:nvPr>
            <p:ph sz="quarter" idx="1"/>
          </p:nvPr>
        </p:nvSpPr>
        <p:spPr>
          <a:xfrm>
            <a:off x="457200" y="914400"/>
            <a:ext cx="7467600" cy="5559552"/>
          </a:xfrm>
        </p:spPr>
        <p:txBody>
          <a:bodyPr>
            <a:normAutofit/>
          </a:bodyPr>
          <a:lstStyle/>
          <a:p>
            <a:r>
              <a:rPr lang="en-US" dirty="0" smtClean="0"/>
              <a:t>Good writers use quotations from multiple sources to support and help the arguments they make in their own writing</a:t>
            </a:r>
          </a:p>
          <a:p>
            <a:r>
              <a:rPr lang="en-US" dirty="0" smtClean="0"/>
              <a:t>When students first begin to integrate quotations into their writing, they run into some very common mistakes</a:t>
            </a:r>
          </a:p>
          <a:p>
            <a:r>
              <a:rPr lang="en-US" dirty="0" smtClean="0"/>
              <a:t>By making these mistakes, students do not end up with a strong piece of their own writing.  Rather, they have let other authors’ words, ideas, and arguments take over their writing. Or, students use quotations in a way that actually causes their writing to sound more confusing to the reader.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579438"/>
          </a:xfrm>
        </p:spPr>
        <p:txBody>
          <a:bodyPr/>
          <a:lstStyle/>
          <a:p>
            <a:r>
              <a:rPr lang="en-US" b="1" u="sng" dirty="0" smtClean="0"/>
              <a:t>Problem 1: “Drop and Run”</a:t>
            </a:r>
            <a:endParaRPr lang="en-US" b="1" u="sng" dirty="0"/>
          </a:p>
        </p:txBody>
      </p:sp>
      <p:sp>
        <p:nvSpPr>
          <p:cNvPr id="3" name="Content Placeholder 2"/>
          <p:cNvSpPr>
            <a:spLocks noGrp="1"/>
          </p:cNvSpPr>
          <p:nvPr>
            <p:ph sz="quarter" idx="1"/>
          </p:nvPr>
        </p:nvSpPr>
        <p:spPr>
          <a:xfrm>
            <a:off x="457200" y="914400"/>
            <a:ext cx="7467600" cy="5559552"/>
          </a:xfrm>
        </p:spPr>
        <p:txBody>
          <a:bodyPr/>
          <a:lstStyle/>
          <a:p>
            <a:r>
              <a:rPr lang="en-US" dirty="0" smtClean="0"/>
              <a:t>Throwing in a quotation without setting up an introduction or comment first</a:t>
            </a:r>
          </a:p>
          <a:p>
            <a:r>
              <a:rPr lang="en-US" dirty="0" smtClean="0"/>
              <a:t>Example:</a:t>
            </a:r>
          </a:p>
          <a:p>
            <a:pPr lvl="1"/>
            <a:r>
              <a:rPr lang="en-US" sz="3200" i="1" dirty="0" smtClean="0"/>
              <a:t>“‘Most of the kids here did.  If you weren’t like us, you couldn’t have survived the Minotaur, much less the ambrosia and nectar.’”</a:t>
            </a:r>
          </a:p>
          <a:p>
            <a:pPr lvl="1"/>
            <a:endParaRPr lang="en-US" dirty="0" smtClean="0"/>
          </a:p>
          <a:p>
            <a:pPr lvl="1">
              <a:buNone/>
            </a:pPr>
            <a:endParaRPr lang="en-US" dirty="0" smtClean="0"/>
          </a:p>
          <a:p>
            <a:r>
              <a:rPr lang="en-US" dirty="0" smtClean="0"/>
              <a:t>What is the author’s point in saying this quote?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from="(-#ppt_w/2)" to="(#ppt_x)" calcmode="lin" valueType="num">
                                      <p:cBhvr>
                                        <p:cTn id="7" dur="600" fill="hold">
                                          <p:stCondLst>
                                            <p:cond delay="0"/>
                                          </p:stCondLst>
                                        </p:cTn>
                                        <p:tgtEl>
                                          <p:spTgt spid="3">
                                            <p:txEl>
                                              <p:pRg st="2" end="2"/>
                                            </p:txEl>
                                          </p:spTgt>
                                        </p:tgtEl>
                                        <p:attrNameLst>
                                          <p:attrName>ppt_x</p:attrName>
                                        </p:attrNameLst>
                                      </p:cBhvr>
                                    </p:anim>
                                    <p:anim from="0" to="-1.0" calcmode="lin" valueType="num">
                                      <p:cBhvr>
                                        <p:cTn id="8" dur="200" decel="50000" autoRev="1" fill="hold">
                                          <p:stCondLst>
                                            <p:cond delay="600"/>
                                          </p:stCondLst>
                                        </p:cTn>
                                        <p:tgtEl>
                                          <p:spTgt spid="3">
                                            <p:txEl>
                                              <p:pRg st="2" end="2"/>
                                            </p:txEl>
                                          </p:spTgt>
                                        </p:tgtEl>
                                        <p:attrNameLst>
                                          <p:attrName>xshear</p:attrName>
                                        </p:attrNameLst>
                                      </p:cBhvr>
                                    </p:anim>
                                    <p:animScale>
                                      <p:cBhvr>
                                        <p:cTn id="9" dur="200" decel="100000" autoRev="1" fill="hold">
                                          <p:stCondLst>
                                            <p:cond delay="600"/>
                                          </p:stCondLst>
                                        </p:cTn>
                                        <p:tgtEl>
                                          <p:spTgt spid="3">
                                            <p:txEl>
                                              <p:pRg st="2" end="2"/>
                                            </p:txEl>
                                          </p:spTgt>
                                        </p:tgtEl>
                                      </p:cBhvr>
                                      <p:from x="100000" y="100000"/>
                                      <p:to x="80000" y="100000"/>
                                    </p:animScale>
                                    <p:anim by="(#ppt_h/3+#ppt_w*0.1)" calcmode="lin" valueType="num">
                                      <p:cBhvr additive="sum">
                                        <p:cTn id="10"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579438"/>
          </a:xfrm>
        </p:spPr>
        <p:txBody>
          <a:bodyPr/>
          <a:lstStyle/>
          <a:p>
            <a:r>
              <a:rPr lang="en-US" b="1" u="sng" dirty="0" smtClean="0"/>
              <a:t>Problem 2: “The Last Word”</a:t>
            </a:r>
            <a:endParaRPr lang="en-US" b="1" u="sng"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r>
              <a:rPr lang="en-US" dirty="0" smtClean="0"/>
              <a:t>Letting the quotation have the last word</a:t>
            </a:r>
          </a:p>
          <a:p>
            <a:r>
              <a:rPr lang="en-US" dirty="0" smtClean="0"/>
              <a:t>This forces the reader to figure out the significance of the quotation.</a:t>
            </a:r>
          </a:p>
          <a:p>
            <a:r>
              <a:rPr lang="en-US" dirty="0" smtClean="0"/>
              <a:t>Example:</a:t>
            </a:r>
          </a:p>
          <a:p>
            <a:pPr lvl="1"/>
            <a:r>
              <a:rPr lang="en-US" sz="3200" i="1" dirty="0" smtClean="0"/>
              <a:t>Percy Jackson’s experiences make him a hero.“‘Most of the kids here did.  If you weren’t like us, you couldn’t have survived the Minotaur, much less the ambrosia and nectar.’”</a:t>
            </a:r>
          </a:p>
          <a:p>
            <a:pPr lvl="1">
              <a:buNone/>
            </a:pPr>
            <a:endParaRPr lang="en-US" dirty="0" smtClean="0"/>
          </a:p>
          <a:p>
            <a:r>
              <a:rPr lang="en-US" dirty="0" smtClean="0"/>
              <a:t>What does this quote prove? </a:t>
            </a:r>
          </a:p>
          <a:p>
            <a:r>
              <a:rPr lang="en-US" dirty="0" smtClean="0"/>
              <a:t>Does the author of the paragraph explain HOW the quotes proves this?</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from="(-#ppt_w/2)" to="(#ppt_x)" calcmode="lin" valueType="num">
                                      <p:cBhvr>
                                        <p:cTn id="7" dur="600" fill="hold">
                                          <p:stCondLst>
                                            <p:cond delay="0"/>
                                          </p:stCondLst>
                                        </p:cTn>
                                        <p:tgtEl>
                                          <p:spTgt spid="3">
                                            <p:txEl>
                                              <p:pRg st="3" end="3"/>
                                            </p:txEl>
                                          </p:spTgt>
                                        </p:tgtEl>
                                        <p:attrNameLst>
                                          <p:attrName>ppt_x</p:attrName>
                                        </p:attrNameLst>
                                      </p:cBhvr>
                                    </p:anim>
                                    <p:anim from="0" to="-1.0" calcmode="lin" valueType="num">
                                      <p:cBhvr>
                                        <p:cTn id="8" dur="200" decel="50000" autoRev="1" fill="hold">
                                          <p:stCondLst>
                                            <p:cond delay="600"/>
                                          </p:stCondLst>
                                        </p:cTn>
                                        <p:tgtEl>
                                          <p:spTgt spid="3">
                                            <p:txEl>
                                              <p:pRg st="3" end="3"/>
                                            </p:txEl>
                                          </p:spTgt>
                                        </p:tgtEl>
                                        <p:attrNameLst>
                                          <p:attrName>xshear</p:attrName>
                                        </p:attrNameLst>
                                      </p:cBhvr>
                                    </p:anim>
                                    <p:animScale>
                                      <p:cBhvr>
                                        <p:cTn id="9" dur="200" decel="100000" autoRev="1" fill="hold">
                                          <p:stCondLst>
                                            <p:cond delay="600"/>
                                          </p:stCondLst>
                                        </p:cTn>
                                        <p:tgtEl>
                                          <p:spTgt spid="3">
                                            <p:txEl>
                                              <p:pRg st="3" end="3"/>
                                            </p:txEl>
                                          </p:spTgt>
                                        </p:tgtEl>
                                      </p:cBhvr>
                                      <p:from x="100000" y="100000"/>
                                      <p:to x="80000" y="100000"/>
                                    </p:animScale>
                                    <p:anim by="(#ppt_h/3+#ppt_w*0.1)" calcmode="lin" valueType="num">
                                      <p:cBhvr additive="sum">
                                        <p:cTn id="10"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579438"/>
          </a:xfrm>
        </p:spPr>
        <p:txBody>
          <a:bodyPr/>
          <a:lstStyle/>
          <a:p>
            <a:r>
              <a:rPr lang="en-US" b="1" u="sng" dirty="0" smtClean="0"/>
              <a:t>Problem 3: “Superfluous”</a:t>
            </a:r>
            <a:endParaRPr lang="en-US" b="1" u="sng" dirty="0"/>
          </a:p>
        </p:txBody>
      </p:sp>
      <p:sp>
        <p:nvSpPr>
          <p:cNvPr id="3" name="Content Placeholder 2"/>
          <p:cNvSpPr>
            <a:spLocks noGrp="1"/>
          </p:cNvSpPr>
          <p:nvPr>
            <p:ph sz="quarter" idx="1"/>
          </p:nvPr>
        </p:nvSpPr>
        <p:spPr>
          <a:xfrm>
            <a:off x="457200" y="914400"/>
            <a:ext cx="7467600" cy="5559552"/>
          </a:xfrm>
        </p:spPr>
        <p:txBody>
          <a:bodyPr>
            <a:normAutofit fontScale="92500" lnSpcReduction="20000"/>
          </a:bodyPr>
          <a:lstStyle/>
          <a:p>
            <a:r>
              <a:rPr lang="en-US" dirty="0" smtClean="0"/>
              <a:t>Superfluous – unneeded, extra, unnecessary</a:t>
            </a:r>
          </a:p>
          <a:p>
            <a:r>
              <a:rPr lang="en-US" dirty="0" smtClean="0"/>
              <a:t>Quoting information that would better be summarized or left out</a:t>
            </a:r>
          </a:p>
          <a:p>
            <a:r>
              <a:rPr lang="en-US" dirty="0" smtClean="0"/>
              <a:t>Example:</a:t>
            </a:r>
          </a:p>
          <a:p>
            <a:pPr lvl="1"/>
            <a:r>
              <a:rPr lang="en-US" sz="2800" i="1" dirty="0" smtClean="0"/>
              <a:t>Percy Jackson’s experiences make him a hero.“‘Most of the kids here did.  If you weren’t like us, you couldn’t have survived the Minotaur, much less the ambrosia and nectar.’ ‘Ambrosia and nectar.’ ‘The food and drink we were giving you to make you better. That stuff would have killed a normal kid. It would have turned your blood to fire and your bones to sand and you’d be dead.’”</a:t>
            </a:r>
          </a:p>
          <a:p>
            <a:pPr lvl="1">
              <a:buNone/>
            </a:pPr>
            <a:endParaRPr lang="en-US" dirty="0" smtClean="0"/>
          </a:p>
          <a:p>
            <a:r>
              <a:rPr lang="en-US" dirty="0" smtClean="0"/>
              <a:t>Is this entire quote necessary? </a:t>
            </a:r>
          </a:p>
          <a:p>
            <a:r>
              <a:rPr lang="en-US" dirty="0" smtClean="0"/>
              <a:t>What can we take out?</a:t>
            </a:r>
          </a:p>
          <a:p>
            <a:pPr lvl="1"/>
            <a:endParaRPr lang="en-US" dirty="0" smtClean="0"/>
          </a:p>
        </p:txBody>
      </p:sp>
      <p:cxnSp>
        <p:nvCxnSpPr>
          <p:cNvPr id="5" name="Straight Connector 4"/>
          <p:cNvCxnSpPr/>
          <p:nvPr/>
        </p:nvCxnSpPr>
        <p:spPr>
          <a:xfrm flipV="1">
            <a:off x="2209800" y="2667000"/>
            <a:ext cx="3505200" cy="76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09800" y="3657600"/>
            <a:ext cx="55626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3962400"/>
            <a:ext cx="6553200" cy="76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4572000"/>
            <a:ext cx="6553200" cy="76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4953000"/>
            <a:ext cx="5105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62800" y="4267200"/>
            <a:ext cx="381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from="(-#ppt_w/2)" to="(#ppt_x)" calcmode="lin" valueType="num">
                                      <p:cBhvr>
                                        <p:cTn id="7" dur="600" fill="hold">
                                          <p:stCondLst>
                                            <p:cond delay="0"/>
                                          </p:stCondLst>
                                        </p:cTn>
                                        <p:tgtEl>
                                          <p:spTgt spid="3">
                                            <p:txEl>
                                              <p:pRg st="3" end="3"/>
                                            </p:txEl>
                                          </p:spTgt>
                                        </p:tgtEl>
                                        <p:attrNameLst>
                                          <p:attrName>ppt_x</p:attrName>
                                        </p:attrNameLst>
                                      </p:cBhvr>
                                    </p:anim>
                                    <p:anim from="0" to="-1.0" calcmode="lin" valueType="num">
                                      <p:cBhvr>
                                        <p:cTn id="8" dur="200" decel="50000" autoRev="1" fill="hold">
                                          <p:stCondLst>
                                            <p:cond delay="600"/>
                                          </p:stCondLst>
                                        </p:cTn>
                                        <p:tgtEl>
                                          <p:spTgt spid="3">
                                            <p:txEl>
                                              <p:pRg st="3" end="3"/>
                                            </p:txEl>
                                          </p:spTgt>
                                        </p:tgtEl>
                                        <p:attrNameLst>
                                          <p:attrName>xshear</p:attrName>
                                        </p:attrNameLst>
                                      </p:cBhvr>
                                    </p:anim>
                                    <p:animScale>
                                      <p:cBhvr>
                                        <p:cTn id="9" dur="200" decel="100000" autoRev="1" fill="hold">
                                          <p:stCondLst>
                                            <p:cond delay="600"/>
                                          </p:stCondLst>
                                        </p:cTn>
                                        <p:tgtEl>
                                          <p:spTgt spid="3">
                                            <p:txEl>
                                              <p:pRg st="3" end="3"/>
                                            </p:txEl>
                                          </p:spTgt>
                                        </p:tgtEl>
                                      </p:cBhvr>
                                      <p:from x="100000" y="100000"/>
                                      <p:to x="80000" y="100000"/>
                                    </p:animScale>
                                    <p:anim by="(#ppt_h/3+#ppt_w*0.1)" calcmode="lin" valueType="num">
                                      <p:cBhvr additive="sum">
                                        <p:cTn id="10"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strVal val="#ppt_h"/>
                                          </p:val>
                                        </p:tav>
                                        <p:tav tm="100000">
                                          <p:val>
                                            <p:strVal val="#ppt_h"/>
                                          </p:val>
                                        </p:tav>
                                      </p:tavLst>
                                    </p:anim>
                                  </p:childTnLst>
                                </p:cTn>
                              </p:par>
                              <p:par>
                                <p:cTn id="37" presetID="17" presetClass="entr" presetSubtype="1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childTnLst>
                                </p:cTn>
                              </p:par>
                              <p:par>
                                <p:cTn id="47" presetID="23" presetClass="entr" presetSubtype="16"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childTnLst>
                                </p:cTn>
                              </p:par>
                              <p:par>
                                <p:cTn id="51" presetID="23" presetClass="entr" presetSubtype="16"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p:spPr>
        <p:txBody>
          <a:bodyPr/>
          <a:lstStyle/>
          <a:p>
            <a:r>
              <a:rPr lang="en-US" b="1" u="sng" dirty="0" smtClean="0"/>
              <a:t>SOLUTION 1: Signal &amp; Assert</a:t>
            </a:r>
            <a:endParaRPr lang="en-US" b="1" u="sng" dirty="0"/>
          </a:p>
        </p:txBody>
      </p:sp>
      <p:sp>
        <p:nvSpPr>
          <p:cNvPr id="3" name="Content Placeholder 2"/>
          <p:cNvSpPr>
            <a:spLocks noGrp="1"/>
          </p:cNvSpPr>
          <p:nvPr>
            <p:ph sz="quarter" idx="1"/>
          </p:nvPr>
        </p:nvSpPr>
        <p:spPr>
          <a:xfrm>
            <a:off x="457200" y="990600"/>
            <a:ext cx="7467600" cy="5483352"/>
          </a:xfrm>
        </p:spPr>
        <p:txBody>
          <a:bodyPr>
            <a:normAutofit lnSpcReduction="10000"/>
          </a:bodyPr>
          <a:lstStyle/>
          <a:p>
            <a:r>
              <a:rPr lang="en-US" dirty="0" smtClean="0"/>
              <a:t>Alert the reader a quoting is coming and who is being quoted with a short </a:t>
            </a:r>
            <a:r>
              <a:rPr lang="en-US" b="1" dirty="0" smtClean="0">
                <a:solidFill>
                  <a:srgbClr val="0070C0"/>
                </a:solidFill>
              </a:rPr>
              <a:t>signal</a:t>
            </a:r>
            <a:r>
              <a:rPr lang="en-US" dirty="0" smtClean="0"/>
              <a:t>-phrase  (author’s name or reference to the text)</a:t>
            </a:r>
          </a:p>
          <a:p>
            <a:r>
              <a:rPr lang="en-US" dirty="0" smtClean="0"/>
              <a:t>An </a:t>
            </a:r>
            <a:r>
              <a:rPr lang="en-US" b="1" dirty="0" smtClean="0">
                <a:solidFill>
                  <a:srgbClr val="00B050"/>
                </a:solidFill>
              </a:rPr>
              <a:t>assertion</a:t>
            </a:r>
            <a:r>
              <a:rPr lang="en-US" dirty="0" smtClean="0"/>
              <a:t> tells the reader how the quote is related to your text or argument</a:t>
            </a:r>
          </a:p>
          <a:p>
            <a:r>
              <a:rPr lang="en-US" dirty="0" smtClean="0"/>
              <a:t>Usually, the </a:t>
            </a:r>
            <a:r>
              <a:rPr lang="en-US" b="1" dirty="0" smtClean="0">
                <a:solidFill>
                  <a:srgbClr val="0070C0"/>
                </a:solidFill>
              </a:rPr>
              <a:t>signal</a:t>
            </a:r>
            <a:r>
              <a:rPr lang="en-US" dirty="0" smtClean="0"/>
              <a:t> and </a:t>
            </a:r>
            <a:r>
              <a:rPr lang="en-US" b="1" dirty="0" smtClean="0">
                <a:solidFill>
                  <a:srgbClr val="00B050"/>
                </a:solidFill>
              </a:rPr>
              <a:t>assertion</a:t>
            </a:r>
            <a:r>
              <a:rPr lang="en-US" dirty="0" smtClean="0"/>
              <a:t> will be in one introductory statement</a:t>
            </a:r>
          </a:p>
          <a:p>
            <a:endParaRPr lang="en-US" dirty="0" smtClean="0"/>
          </a:p>
          <a:p>
            <a:r>
              <a:rPr lang="en-US" dirty="0" smtClean="0"/>
              <a:t>Example:</a:t>
            </a:r>
          </a:p>
          <a:p>
            <a:pPr lvl="1"/>
            <a:r>
              <a:rPr lang="en-US" b="1" dirty="0" err="1" smtClean="0">
                <a:solidFill>
                  <a:srgbClr val="0070C0"/>
                </a:solidFill>
              </a:rPr>
              <a:t>Annabeth</a:t>
            </a:r>
            <a:r>
              <a:rPr lang="en-US" b="1" dirty="0" smtClean="0">
                <a:solidFill>
                  <a:srgbClr val="0070C0"/>
                </a:solidFill>
              </a:rPr>
              <a:t>, Camp Half-Blood’s longest camper</a:t>
            </a:r>
            <a:r>
              <a:rPr lang="en-US" b="1" dirty="0" smtClean="0">
                <a:solidFill>
                  <a:srgbClr val="00B050"/>
                </a:solidFill>
              </a:rPr>
              <a:t>, tells Percy she </a:t>
            </a:r>
            <a:r>
              <a:rPr lang="en-US" b="1" dirty="0" err="1" smtClean="0">
                <a:solidFill>
                  <a:srgbClr val="00B050"/>
                </a:solidFill>
              </a:rPr>
              <a:t>know’s</a:t>
            </a:r>
            <a:r>
              <a:rPr lang="en-US" b="1" dirty="0" smtClean="0">
                <a:solidFill>
                  <a:srgbClr val="00B050"/>
                </a:solidFill>
              </a:rPr>
              <a:t> he is like all the other Half-Bloods.</a:t>
            </a:r>
            <a:r>
              <a:rPr lang="en-US" b="1" dirty="0" smtClean="0"/>
              <a:t> “ ‘</a:t>
            </a:r>
            <a:r>
              <a:rPr lang="en-US" sz="2400" i="1" dirty="0" smtClean="0"/>
              <a:t>If you weren’t like us, you couldn’t have survived the Minotaur, much less the ambrosia and nectar.’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p:spPr>
        <p:txBody>
          <a:bodyPr/>
          <a:lstStyle/>
          <a:p>
            <a:r>
              <a:rPr lang="en-US" b="1" u="sng" dirty="0" smtClean="0"/>
              <a:t>SOLUTION 2: Vary Your Verbs</a:t>
            </a:r>
            <a:endParaRPr lang="en-US" b="1" u="sng" dirty="0"/>
          </a:p>
        </p:txBody>
      </p:sp>
      <p:sp>
        <p:nvSpPr>
          <p:cNvPr id="3" name="Content Placeholder 2"/>
          <p:cNvSpPr>
            <a:spLocks noGrp="1"/>
          </p:cNvSpPr>
          <p:nvPr>
            <p:ph sz="quarter" idx="1"/>
          </p:nvPr>
        </p:nvSpPr>
        <p:spPr>
          <a:xfrm>
            <a:off x="457200" y="990600"/>
            <a:ext cx="7467600" cy="5483352"/>
          </a:xfrm>
        </p:spPr>
        <p:txBody>
          <a:bodyPr numCol="2">
            <a:normAutofit/>
          </a:bodyPr>
          <a:lstStyle/>
          <a:p>
            <a:r>
              <a:rPr lang="en-US" dirty="0" smtClean="0"/>
              <a:t>Use multiple verbs to introduce a quote.  Start your sentences off differently. </a:t>
            </a:r>
          </a:p>
          <a:p>
            <a:r>
              <a:rPr lang="en-US" dirty="0" smtClean="0"/>
              <a:t>Verbs:</a:t>
            </a:r>
          </a:p>
          <a:p>
            <a:pPr lvl="1"/>
            <a:r>
              <a:rPr lang="en-US" dirty="0" smtClean="0"/>
              <a:t>Argues</a:t>
            </a:r>
          </a:p>
          <a:p>
            <a:pPr lvl="1"/>
            <a:r>
              <a:rPr lang="en-US" dirty="0" smtClean="0"/>
              <a:t>Agrees</a:t>
            </a:r>
          </a:p>
          <a:p>
            <a:pPr lvl="1"/>
            <a:r>
              <a:rPr lang="en-US" dirty="0" smtClean="0"/>
              <a:t>Asserts</a:t>
            </a:r>
          </a:p>
          <a:p>
            <a:pPr lvl="1"/>
            <a:r>
              <a:rPr lang="en-US" dirty="0" smtClean="0"/>
              <a:t>Claims</a:t>
            </a:r>
          </a:p>
          <a:p>
            <a:pPr lvl="1"/>
            <a:r>
              <a:rPr lang="en-US" dirty="0" smtClean="0"/>
              <a:t>Comments</a:t>
            </a:r>
          </a:p>
          <a:p>
            <a:pPr lvl="1"/>
            <a:r>
              <a:rPr lang="en-US" dirty="0" smtClean="0"/>
              <a:t>Compares</a:t>
            </a:r>
          </a:p>
          <a:p>
            <a:pPr lvl="1"/>
            <a:r>
              <a:rPr lang="en-US" dirty="0" smtClean="0"/>
              <a:t>Declares</a:t>
            </a:r>
          </a:p>
          <a:p>
            <a:pPr lvl="1"/>
            <a:r>
              <a:rPr lang="en-US" dirty="0" smtClean="0"/>
              <a:t>Disagrees</a:t>
            </a:r>
          </a:p>
          <a:p>
            <a:pPr lvl="1"/>
            <a:r>
              <a:rPr lang="en-US" dirty="0" smtClean="0"/>
              <a:t>Disputes</a:t>
            </a:r>
          </a:p>
          <a:p>
            <a:pPr lvl="1"/>
            <a:r>
              <a:rPr lang="en-US" dirty="0" smtClean="0"/>
              <a:t>Demonstrates</a:t>
            </a:r>
          </a:p>
          <a:p>
            <a:pPr lvl="1"/>
            <a:r>
              <a:rPr lang="en-US" dirty="0" smtClean="0"/>
              <a:t>Emphasizes</a:t>
            </a:r>
          </a:p>
          <a:p>
            <a:pPr lvl="1"/>
            <a:r>
              <a:rPr lang="en-US" dirty="0" smtClean="0"/>
              <a:t>Explains</a:t>
            </a:r>
          </a:p>
          <a:p>
            <a:pPr lvl="1"/>
            <a:r>
              <a:rPr lang="en-US" dirty="0" smtClean="0"/>
              <a:t>Illustrates</a:t>
            </a:r>
          </a:p>
          <a:p>
            <a:pPr lvl="1"/>
            <a:r>
              <a:rPr lang="en-US" dirty="0" smtClean="0"/>
              <a:t>Implies</a:t>
            </a:r>
          </a:p>
          <a:p>
            <a:pPr lvl="1"/>
            <a:r>
              <a:rPr lang="en-US" dirty="0" smtClean="0"/>
              <a:t>Observes</a:t>
            </a:r>
          </a:p>
          <a:p>
            <a:pPr lvl="1"/>
            <a:r>
              <a:rPr lang="en-US" dirty="0" smtClean="0"/>
              <a:t>Notes</a:t>
            </a:r>
          </a:p>
          <a:p>
            <a:pPr lvl="1"/>
            <a:r>
              <a:rPr lang="en-US" dirty="0" smtClean="0"/>
              <a:t>Responds</a:t>
            </a:r>
          </a:p>
          <a:p>
            <a:pPr lvl="1"/>
            <a:r>
              <a:rPr lang="en-US" dirty="0" smtClean="0"/>
              <a:t>States</a:t>
            </a:r>
          </a:p>
          <a:p>
            <a:pPr lvl="1"/>
            <a:r>
              <a:rPr lang="en-US" dirty="0" smtClean="0"/>
              <a:t>Suggests</a:t>
            </a:r>
          </a:p>
          <a:p>
            <a:pPr lvl="1"/>
            <a:r>
              <a:rPr lang="en-US" dirty="0" smtClean="0"/>
              <a:t>Writes</a:t>
            </a:r>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437</TotalTime>
  <Words>849</Words>
  <Application>Microsoft Office PowerPoint</Application>
  <PresentationFormat>On-screen Show (4:3)</PresentationFormat>
  <Paragraphs>84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Schoolbook</vt:lpstr>
      <vt:lpstr>Wingdings</vt:lpstr>
      <vt:lpstr>Wingdings 2</vt:lpstr>
      <vt:lpstr>Oriel</vt:lpstr>
      <vt:lpstr>Writing Strong Paragraphs Parts 1 &amp; 2</vt:lpstr>
      <vt:lpstr>Topic Sentences That Make a Claim</vt:lpstr>
      <vt:lpstr>Topic Sentences That Make a Claim</vt:lpstr>
      <vt:lpstr>Problem:</vt:lpstr>
      <vt:lpstr>Problem 1: “Drop and Run”</vt:lpstr>
      <vt:lpstr>Problem 2: “The Last Word”</vt:lpstr>
      <vt:lpstr>Problem 3: “Superfluous”</vt:lpstr>
      <vt:lpstr>SOLUTION 1: Signal &amp; Assert</vt:lpstr>
      <vt:lpstr>SOLUTION 2: Vary Your Verbs</vt:lpstr>
      <vt:lpstr>SOLUTION 3: Put the Quote in the Middle</vt:lpstr>
      <vt:lpstr>The Connector Sentence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Citing Evidence for Strong Writing</dc:title>
  <dc:creator>K'tanaw Schiff</dc:creator>
  <cp:lastModifiedBy>Ktanaw Hirsch</cp:lastModifiedBy>
  <cp:revision>6</cp:revision>
  <dcterms:created xsi:type="dcterms:W3CDTF">2013-09-09T00:06:03Z</dcterms:created>
  <dcterms:modified xsi:type="dcterms:W3CDTF">2014-12-03T01:16:42Z</dcterms:modified>
</cp:coreProperties>
</file>